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36"/>
  </p:notesMasterIdLst>
  <p:sldIdLst>
    <p:sldId id="274" r:id="rId2"/>
    <p:sldId id="275" r:id="rId3"/>
    <p:sldId id="276" r:id="rId4"/>
    <p:sldId id="277" r:id="rId5"/>
    <p:sldId id="257" r:id="rId6"/>
    <p:sldId id="278" r:id="rId7"/>
    <p:sldId id="270" r:id="rId8"/>
    <p:sldId id="279" r:id="rId9"/>
    <p:sldId id="271" r:id="rId10"/>
    <p:sldId id="284" r:id="rId11"/>
    <p:sldId id="285" r:id="rId12"/>
    <p:sldId id="286" r:id="rId13"/>
    <p:sldId id="287" r:id="rId14"/>
    <p:sldId id="288" r:id="rId15"/>
    <p:sldId id="263" r:id="rId16"/>
    <p:sldId id="282" r:id="rId17"/>
    <p:sldId id="265" r:id="rId18"/>
    <p:sldId id="289" r:id="rId19"/>
    <p:sldId id="290" r:id="rId20"/>
    <p:sldId id="268" r:id="rId21"/>
    <p:sldId id="269" r:id="rId22"/>
    <p:sldId id="266" r:id="rId23"/>
    <p:sldId id="267" r:id="rId24"/>
    <p:sldId id="272" r:id="rId25"/>
    <p:sldId id="291" r:id="rId26"/>
    <p:sldId id="261" r:id="rId27"/>
    <p:sldId id="294" r:id="rId28"/>
    <p:sldId id="292" r:id="rId29"/>
    <p:sldId id="295" r:id="rId30"/>
    <p:sldId id="293" r:id="rId31"/>
    <p:sldId id="296" r:id="rId32"/>
    <p:sldId id="280" r:id="rId33"/>
    <p:sldId id="281" r:id="rId34"/>
    <p:sldId id="297" r:id="rId35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37"/>
    </p:embeddedFont>
    <p:embeddedFont>
      <p:font typeface="나눔스퀘어_ac Extra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나현" initials="권나" lastIdx="1" clrIdx="0">
    <p:extLst>
      <p:ext uri="{19B8F6BF-5375-455C-9EA6-DF929625EA0E}">
        <p15:presenceInfo xmlns:p15="http://schemas.microsoft.com/office/powerpoint/2012/main" userId="b2a4c08b600ff6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FF99CC"/>
    <a:srgbClr val="BBA5E3"/>
    <a:srgbClr val="D6C8EE"/>
    <a:srgbClr val="FCC7BA"/>
    <a:srgbClr val="FDB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48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65D25-3145-4DE7-B446-6C6E73050D87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74B4B-3A4F-4EC6-980C-58B3ABAC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28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웹사이트에서 데이터를 잘 다루는 부분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고객의 조건에 맞는 남은 방 보여주기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방</a:t>
            </a:r>
            <a:r>
              <a:rPr lang="en-US" altLang="ko-KR" dirty="0"/>
              <a:t>, </a:t>
            </a:r>
            <a:r>
              <a:rPr lang="ko-KR" altLang="en-US" dirty="0" err="1"/>
              <a:t>미팅룸</a:t>
            </a:r>
            <a:r>
              <a:rPr lang="en-US" altLang="ko-KR" dirty="0"/>
              <a:t>, </a:t>
            </a:r>
            <a:r>
              <a:rPr lang="ko-KR" altLang="en-US" dirty="0" err="1"/>
              <a:t>웨딩홀</a:t>
            </a:r>
            <a:r>
              <a:rPr lang="ko-KR" altLang="en-US" dirty="0"/>
              <a:t> 등 예약하기 </a:t>
            </a:r>
            <a:r>
              <a:rPr lang="en-US" altLang="ko-KR" dirty="0"/>
              <a:t>(</a:t>
            </a:r>
            <a:r>
              <a:rPr lang="ko-KR" altLang="en-US" dirty="0"/>
              <a:t>남은 방 보여주고 그중 예약하는 걸로 대충만 설명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주문 조회 및 삭제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리뷰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관리자 모드 </a:t>
            </a:r>
            <a:r>
              <a:rPr lang="en-US" altLang="ko-KR" dirty="0"/>
              <a:t>(</a:t>
            </a:r>
            <a:r>
              <a:rPr lang="ko-KR" altLang="en-US" dirty="0"/>
              <a:t>중점적으로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74B4B-3A4F-4EC6-980C-58B3ABAC64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2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웹사이트에서 데이터를 잘 다루는 부분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고객의 조건에 맞는 남은 방 보여주기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방</a:t>
            </a:r>
            <a:r>
              <a:rPr lang="en-US" altLang="ko-KR" dirty="0"/>
              <a:t>, </a:t>
            </a:r>
            <a:r>
              <a:rPr lang="ko-KR" altLang="en-US" dirty="0" err="1"/>
              <a:t>미팅룸</a:t>
            </a:r>
            <a:r>
              <a:rPr lang="en-US" altLang="ko-KR" dirty="0"/>
              <a:t>, </a:t>
            </a:r>
            <a:r>
              <a:rPr lang="ko-KR" altLang="en-US" dirty="0" err="1"/>
              <a:t>웨딩홀</a:t>
            </a:r>
            <a:r>
              <a:rPr lang="ko-KR" altLang="en-US" dirty="0"/>
              <a:t> 등 예약하기 </a:t>
            </a:r>
            <a:r>
              <a:rPr lang="en-US" altLang="ko-KR" dirty="0"/>
              <a:t>(</a:t>
            </a:r>
            <a:r>
              <a:rPr lang="ko-KR" altLang="en-US" dirty="0"/>
              <a:t>남은 방 보여주고 그중 예약하는 걸로 대충만 설명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주문 조회 및 삭제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리뷰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관리자 모드 </a:t>
            </a:r>
            <a:r>
              <a:rPr lang="en-US" altLang="ko-KR" dirty="0"/>
              <a:t>(</a:t>
            </a:r>
            <a:r>
              <a:rPr lang="ko-KR" altLang="en-US" dirty="0"/>
              <a:t>중점적으로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74B4B-3A4F-4EC6-980C-58B3ABAC64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2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웹사이트에서 데이터를 잘 다루는 부분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고객의 조건에 맞는 남은 방 보여주기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방</a:t>
            </a:r>
            <a:r>
              <a:rPr lang="en-US" altLang="ko-KR" dirty="0"/>
              <a:t>, </a:t>
            </a:r>
            <a:r>
              <a:rPr lang="ko-KR" altLang="en-US" dirty="0" err="1"/>
              <a:t>미팅룸</a:t>
            </a:r>
            <a:r>
              <a:rPr lang="en-US" altLang="ko-KR" dirty="0"/>
              <a:t>, </a:t>
            </a:r>
            <a:r>
              <a:rPr lang="ko-KR" altLang="en-US" dirty="0" err="1"/>
              <a:t>웨딩홀</a:t>
            </a:r>
            <a:r>
              <a:rPr lang="ko-KR" altLang="en-US" dirty="0"/>
              <a:t> 등 예약하기 </a:t>
            </a:r>
            <a:r>
              <a:rPr lang="en-US" altLang="ko-KR" dirty="0"/>
              <a:t>(</a:t>
            </a:r>
            <a:r>
              <a:rPr lang="ko-KR" altLang="en-US" dirty="0"/>
              <a:t>남은 방 보여주고 그중 예약하는 걸로 대충만 설명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주문 조회 및 삭제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리뷰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관리자 모드 </a:t>
            </a:r>
            <a:r>
              <a:rPr lang="en-US" altLang="ko-KR" dirty="0"/>
              <a:t>(</a:t>
            </a:r>
            <a:r>
              <a:rPr lang="ko-KR" altLang="en-US" dirty="0"/>
              <a:t>중점적으로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74B4B-3A4F-4EC6-980C-58B3ABAC64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2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웹사이트에서 데이터를 잘 다루는 부분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고객의 조건에 맞는 남은 방 보여주기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방</a:t>
            </a:r>
            <a:r>
              <a:rPr lang="en-US" altLang="ko-KR" dirty="0"/>
              <a:t>, </a:t>
            </a:r>
            <a:r>
              <a:rPr lang="ko-KR" altLang="en-US" dirty="0" err="1"/>
              <a:t>미팅룸</a:t>
            </a:r>
            <a:r>
              <a:rPr lang="en-US" altLang="ko-KR" dirty="0"/>
              <a:t>, </a:t>
            </a:r>
            <a:r>
              <a:rPr lang="ko-KR" altLang="en-US" dirty="0" err="1"/>
              <a:t>웨딩홀</a:t>
            </a:r>
            <a:r>
              <a:rPr lang="ko-KR" altLang="en-US" dirty="0"/>
              <a:t> 등 예약하기 </a:t>
            </a:r>
            <a:r>
              <a:rPr lang="en-US" altLang="ko-KR" dirty="0"/>
              <a:t>(</a:t>
            </a:r>
            <a:r>
              <a:rPr lang="ko-KR" altLang="en-US" dirty="0"/>
              <a:t>남은 방 보여주고 그중 예약하는 걸로 대충만 설명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주문 조회 및 삭제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리뷰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관리자 모드 </a:t>
            </a:r>
            <a:r>
              <a:rPr lang="en-US" altLang="ko-KR" dirty="0"/>
              <a:t>(</a:t>
            </a:r>
            <a:r>
              <a:rPr lang="ko-KR" altLang="en-US" dirty="0"/>
              <a:t>중점적으로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74B4B-3A4F-4EC6-980C-58B3ABAC64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2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웹사이트에서 데이터를 잘 다루는 부분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고객의 조건에 맞는 남은 방 보여주기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방</a:t>
            </a:r>
            <a:r>
              <a:rPr lang="en-US" altLang="ko-KR" dirty="0"/>
              <a:t>, </a:t>
            </a:r>
            <a:r>
              <a:rPr lang="ko-KR" altLang="en-US" dirty="0" err="1"/>
              <a:t>미팅룸</a:t>
            </a:r>
            <a:r>
              <a:rPr lang="en-US" altLang="ko-KR" dirty="0"/>
              <a:t>, </a:t>
            </a:r>
            <a:r>
              <a:rPr lang="ko-KR" altLang="en-US" dirty="0" err="1"/>
              <a:t>웨딩홀</a:t>
            </a:r>
            <a:r>
              <a:rPr lang="ko-KR" altLang="en-US" dirty="0"/>
              <a:t> 등 예약하기 </a:t>
            </a:r>
            <a:r>
              <a:rPr lang="en-US" altLang="ko-KR" dirty="0"/>
              <a:t>(</a:t>
            </a:r>
            <a:r>
              <a:rPr lang="ko-KR" altLang="en-US" dirty="0"/>
              <a:t>남은 방 보여주고 그중 예약하는 걸로 대충만 설명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주문 조회 및 삭제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//</a:t>
            </a:r>
            <a:r>
              <a:rPr lang="ko-KR" altLang="en-US" dirty="0"/>
              <a:t>리뷰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관리자 모드 </a:t>
            </a:r>
            <a:r>
              <a:rPr lang="en-US" altLang="ko-KR" dirty="0"/>
              <a:t>(</a:t>
            </a:r>
            <a:r>
              <a:rPr lang="ko-KR" altLang="en-US" dirty="0"/>
              <a:t>중점적으로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74B4B-3A4F-4EC6-980C-58B3ABAC64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2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02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8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5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23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67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05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2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29AA1-61BD-4D8D-904D-3B7B3975EB9D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156A0-24B3-4EF5-94F4-C23D5721A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1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332464-8D29-4E8B-BBA8-7944789274DC}"/>
              </a:ext>
            </a:extLst>
          </p:cNvPr>
          <p:cNvSpPr/>
          <p:nvPr/>
        </p:nvSpPr>
        <p:spPr>
          <a:xfrm>
            <a:off x="0" y="1695236"/>
            <a:ext cx="12192000" cy="25582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C1FAF-FD83-4070-9042-0F2EA660F919}"/>
              </a:ext>
            </a:extLst>
          </p:cNvPr>
          <p:cNvSpPr txBox="1"/>
          <p:nvPr/>
        </p:nvSpPr>
        <p:spPr>
          <a:xfrm>
            <a:off x="2248328" y="2505670"/>
            <a:ext cx="7840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호텔 예약 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분석 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F9A71-2B3B-4525-B004-A21CC60988D1}"/>
              </a:ext>
            </a:extLst>
          </p:cNvPr>
          <p:cNvSpPr txBox="1"/>
          <p:nvPr/>
        </p:nvSpPr>
        <p:spPr>
          <a:xfrm>
            <a:off x="665874" y="5063935"/>
            <a:ext cx="297950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권나현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이가은</a:t>
            </a:r>
          </a:p>
        </p:txBody>
      </p:sp>
    </p:spTree>
    <p:extLst>
      <p:ext uri="{BB962C8B-B14F-4D97-AF65-F5344CB8AC3E}">
        <p14:creationId xmlns:p14="http://schemas.microsoft.com/office/powerpoint/2010/main" val="287731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6"/>
    </mc:Choice>
    <mc:Fallback>
      <p:transition spd="slow" advTm="77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BDC598-B6CA-458D-976E-08D991DDD8DD}"/>
              </a:ext>
            </a:extLst>
          </p:cNvPr>
          <p:cNvSpPr/>
          <p:nvPr/>
        </p:nvSpPr>
        <p:spPr>
          <a:xfrm>
            <a:off x="8038214" y="3689497"/>
            <a:ext cx="1339702" cy="33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04534-891C-44F2-92A7-D3C423E97DF6}"/>
              </a:ext>
            </a:extLst>
          </p:cNvPr>
          <p:cNvSpPr txBox="1"/>
          <p:nvPr/>
        </p:nvSpPr>
        <p:spPr>
          <a:xfrm>
            <a:off x="6165996" y="3167219"/>
            <a:ext cx="519754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쿼리문은 해당 지점의 호텔 방 중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날짜에 예약 가능한 방을 보여줍니다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EA86657-ED66-4DD7-B776-1C5C498B9834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D959BA-BC44-41CE-9231-821F9DEBF5D0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68CE2-FABF-486B-B06E-E67693D2B080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① 방 예약하기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7CB0A84-CB06-43E9-93DC-155D73A6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66" y="1488558"/>
            <a:ext cx="6980275" cy="14094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5E9CAD-0E88-47F4-A4A4-B0D945209BF7}"/>
              </a:ext>
            </a:extLst>
          </p:cNvPr>
          <p:cNvSpPr txBox="1"/>
          <p:nvPr/>
        </p:nvSpPr>
        <p:spPr>
          <a:xfrm>
            <a:off x="6374216" y="4174641"/>
            <a:ext cx="478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onchange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통해서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값이 바뀔 때마다 테이블이 업데이트 되도록 만들었습니다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05891-57D8-454E-9ABB-1F12A2DA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52" y="1691379"/>
            <a:ext cx="5197549" cy="45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EA86657-ED66-4DD7-B776-1C5C498B9834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D959BA-BC44-41CE-9231-821F9DEBF5D0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68CE2-FABF-486B-B06E-E67693D2B080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① 방 예약하기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7CB0A84-CB06-43E9-93DC-155D73A6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66" y="1488558"/>
            <a:ext cx="6980275" cy="1409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C05891-57D8-454E-9ABB-1F12A2DA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52" y="1691379"/>
            <a:ext cx="5197549" cy="454010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7E6B93-B73E-4FB7-B1E7-F403EB349D27}"/>
              </a:ext>
            </a:extLst>
          </p:cNvPr>
          <p:cNvGrpSpPr/>
          <p:nvPr/>
        </p:nvGrpSpPr>
        <p:grpSpPr>
          <a:xfrm>
            <a:off x="5735820" y="3429000"/>
            <a:ext cx="6057901" cy="1298882"/>
            <a:chOff x="5735820" y="3265885"/>
            <a:chExt cx="6057901" cy="12988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B110D0-D9FC-4DD5-B429-40E6B264EFF0}"/>
                </a:ext>
              </a:extLst>
            </p:cNvPr>
            <p:cNvSpPr/>
            <p:nvPr/>
          </p:nvSpPr>
          <p:spPr>
            <a:xfrm>
              <a:off x="6724204" y="3780676"/>
              <a:ext cx="4099739" cy="3234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79DEDA-2777-4308-B438-0ED5C8D05FF9}"/>
                </a:ext>
              </a:extLst>
            </p:cNvPr>
            <p:cNvSpPr/>
            <p:nvPr/>
          </p:nvSpPr>
          <p:spPr>
            <a:xfrm>
              <a:off x="5816009" y="4172721"/>
              <a:ext cx="3327992" cy="3234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EC47FE3-1F85-45B5-B09F-BE07DFFC0865}"/>
                </a:ext>
              </a:extLst>
            </p:cNvPr>
            <p:cNvSpPr txBox="1"/>
            <p:nvPr/>
          </p:nvSpPr>
          <p:spPr>
            <a:xfrm>
              <a:off x="5735820" y="3265885"/>
              <a:ext cx="6057901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 예약 테이블에서 해당 지점의 예약 중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체크인과 체크아웃 사이에 예약한 내역이 없고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예약 인원이 최대 인원을 넘지 않는 방을 보여주도록 설정했습니다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21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EA86657-ED66-4DD7-B776-1C5C498B9834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D959BA-BC44-41CE-9231-821F9DEBF5D0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68CE2-FABF-486B-B06E-E67693D2B080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① 방 예약하기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AC05891-57D8-454E-9ABB-1F12A2DA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0" y="1517548"/>
            <a:ext cx="5894689" cy="44352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47BAC6-844D-4A45-9B4D-C91BD93E1816}"/>
              </a:ext>
            </a:extLst>
          </p:cNvPr>
          <p:cNvSpPr/>
          <p:nvPr/>
        </p:nvSpPr>
        <p:spPr>
          <a:xfrm>
            <a:off x="3087337" y="5543031"/>
            <a:ext cx="808074" cy="35288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7897F4-D6DF-4DD9-A791-B9B67DF63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915" y="1929410"/>
            <a:ext cx="2380033" cy="13556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1F0166-505F-4500-9F0E-D96FB0661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937" y="1929410"/>
            <a:ext cx="2380033" cy="1296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97ED8F-088F-48F5-A604-9D7323D3E848}"/>
              </a:ext>
            </a:extLst>
          </p:cNvPr>
          <p:cNvSpPr txBox="1"/>
          <p:nvPr/>
        </p:nvSpPr>
        <p:spPr>
          <a:xfrm>
            <a:off x="7292109" y="1304896"/>
            <a:ext cx="126527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69CABC-BC14-4817-876C-2CD7129B4EC4}"/>
              </a:ext>
            </a:extLst>
          </p:cNvPr>
          <p:cNvSpPr txBox="1"/>
          <p:nvPr/>
        </p:nvSpPr>
        <p:spPr>
          <a:xfrm>
            <a:off x="9825316" y="1304896"/>
            <a:ext cx="126527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비회원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B50B9C-98DD-4F31-A221-F812FA74C9BC}"/>
              </a:ext>
            </a:extLst>
          </p:cNvPr>
          <p:cNvGrpSpPr/>
          <p:nvPr/>
        </p:nvGrpSpPr>
        <p:grpSpPr>
          <a:xfrm>
            <a:off x="7037756" y="3344600"/>
            <a:ext cx="4610214" cy="1714380"/>
            <a:chOff x="6962830" y="3718222"/>
            <a:chExt cx="4610214" cy="17143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4ECB76-716E-4BCC-A03E-CFD4929BAFBE}"/>
                </a:ext>
              </a:extLst>
            </p:cNvPr>
            <p:cNvSpPr/>
            <p:nvPr/>
          </p:nvSpPr>
          <p:spPr>
            <a:xfrm>
              <a:off x="9356651" y="3827721"/>
              <a:ext cx="861237" cy="3296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4B0A1A-806D-454C-A7B9-FEC1F42BC22F}"/>
                </a:ext>
              </a:extLst>
            </p:cNvPr>
            <p:cNvSpPr txBox="1"/>
            <p:nvPr/>
          </p:nvSpPr>
          <p:spPr>
            <a:xfrm>
              <a:off x="6962830" y="3718222"/>
              <a:ext cx="4610214" cy="17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예약하기를 누르면 회원 여부에 따라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위와 같은 화면이 나오고 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예약 확인하기의 링크를 통해 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예약한 내용을 확인할 수 있습니다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59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EA86657-ED66-4DD7-B776-1C5C498B9834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D959BA-BC44-41CE-9231-821F9DEBF5D0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68CE2-FABF-486B-B06E-E67693D2B080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① 방 예약하기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2BB020-A5C3-442C-9155-0BDBA96E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37" y="1641292"/>
            <a:ext cx="9897126" cy="15378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C31B24-7229-48B9-A130-39E238300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37" y="3645219"/>
            <a:ext cx="10143958" cy="1537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A203D-7485-48D3-916D-0371B3A43843}"/>
              </a:ext>
            </a:extLst>
          </p:cNvPr>
          <p:cNvSpPr txBox="1"/>
          <p:nvPr/>
        </p:nvSpPr>
        <p:spPr>
          <a:xfrm>
            <a:off x="701636" y="1167338"/>
            <a:ext cx="236160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결제 테이블에 삽입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B91F4-5406-414D-B915-F84B2D062899}"/>
              </a:ext>
            </a:extLst>
          </p:cNvPr>
          <p:cNvSpPr txBox="1"/>
          <p:nvPr/>
        </p:nvSpPr>
        <p:spPr>
          <a:xfrm>
            <a:off x="701635" y="3244334"/>
            <a:ext cx="245545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 예약 테이블에 삽입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C7B928-8AB5-4F9F-9BDB-58B3E5F7AC0F}"/>
              </a:ext>
            </a:extLst>
          </p:cNvPr>
          <p:cNvGrpSpPr/>
          <p:nvPr/>
        </p:nvGrpSpPr>
        <p:grpSpPr>
          <a:xfrm>
            <a:off x="701634" y="5321330"/>
            <a:ext cx="7336466" cy="883383"/>
            <a:chOff x="1147437" y="5248970"/>
            <a:chExt cx="7336466" cy="88338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09D4300-AB8B-4706-8821-F12C9596A8D5}"/>
                </a:ext>
              </a:extLst>
            </p:cNvPr>
            <p:cNvSpPr/>
            <p:nvPr/>
          </p:nvSpPr>
          <p:spPr>
            <a:xfrm>
              <a:off x="5528930" y="5334434"/>
              <a:ext cx="1531089" cy="3774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86198A-70FB-43E5-A6F3-539FED0CC048}"/>
                </a:ext>
              </a:extLst>
            </p:cNvPr>
            <p:cNvSpPr/>
            <p:nvPr/>
          </p:nvSpPr>
          <p:spPr>
            <a:xfrm>
              <a:off x="1226585" y="5765493"/>
              <a:ext cx="2282457" cy="3668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4B0A1A-806D-454C-A7B9-FEC1F42BC22F}"/>
                </a:ext>
              </a:extLst>
            </p:cNvPr>
            <p:cNvSpPr txBox="1"/>
            <p:nvPr/>
          </p:nvSpPr>
          <p:spPr>
            <a:xfrm>
              <a:off x="1147437" y="5248970"/>
              <a:ext cx="7336466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예약할 때 로그인이 되어 있다면 </a:t>
              </a:r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member_id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세션의 아이디 값을 넣지만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비회원일 경우에는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NULL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값을 넣습니다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95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FF4AA5-8130-4283-BF76-30F10A9604AF}"/>
              </a:ext>
            </a:extLst>
          </p:cNvPr>
          <p:cNvGrpSpPr/>
          <p:nvPr/>
        </p:nvGrpSpPr>
        <p:grpSpPr>
          <a:xfrm>
            <a:off x="6696247" y="2432048"/>
            <a:ext cx="4869711" cy="1298882"/>
            <a:chOff x="6696247" y="2432048"/>
            <a:chExt cx="4869711" cy="12988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5371B4-6DEE-4B88-BDCF-B2D361D04AFD}"/>
                </a:ext>
              </a:extLst>
            </p:cNvPr>
            <p:cNvSpPr/>
            <p:nvPr/>
          </p:nvSpPr>
          <p:spPr>
            <a:xfrm>
              <a:off x="8960981" y="2960649"/>
              <a:ext cx="2445488" cy="3585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FA0A35-3E85-4341-99C2-9846667B51C2}"/>
                </a:ext>
              </a:extLst>
            </p:cNvPr>
            <p:cNvSpPr/>
            <p:nvPr/>
          </p:nvSpPr>
          <p:spPr>
            <a:xfrm>
              <a:off x="8518336" y="3372371"/>
              <a:ext cx="1485014" cy="3585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36285D-F64F-469C-AE8E-9B768E8E4172}"/>
                </a:ext>
              </a:extLst>
            </p:cNvPr>
            <p:cNvSpPr txBox="1"/>
            <p:nvPr/>
          </p:nvSpPr>
          <p:spPr>
            <a:xfrm>
              <a:off x="6696247" y="2432048"/>
              <a:ext cx="4869711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 예약인 경우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 빈도 수를 가리키는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frequency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더하고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frequency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따라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값을 변화시킵니다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3F80577-FD9C-40EF-890B-72C72BEA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19" y="1275907"/>
            <a:ext cx="5608181" cy="50185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A09A859-B26D-473F-A225-0B5D76FAA54B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8F83D8-EE00-4843-B8B2-001ECD9B32A6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9F409D-706D-4BDE-A5CB-4D2FC6A6E275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① 방 예약하기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B9A785-82C2-436C-932D-9A0D0012921C}"/>
              </a:ext>
            </a:extLst>
          </p:cNvPr>
          <p:cNvSpPr txBox="1"/>
          <p:nvPr/>
        </p:nvSpPr>
        <p:spPr>
          <a:xfrm>
            <a:off x="6411318" y="1956391"/>
            <a:ext cx="240542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테이블 업데이트</a:t>
            </a:r>
          </a:p>
        </p:txBody>
      </p:sp>
    </p:spTree>
    <p:extLst>
      <p:ext uri="{BB962C8B-B14F-4D97-AF65-F5344CB8AC3E}">
        <p14:creationId xmlns:p14="http://schemas.microsoft.com/office/powerpoint/2010/main" val="30350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F801C4-FCCD-40F5-BC22-77ED18D25FF5}"/>
              </a:ext>
            </a:extLst>
          </p:cNvPr>
          <p:cNvSpPr/>
          <p:nvPr/>
        </p:nvSpPr>
        <p:spPr>
          <a:xfrm>
            <a:off x="3224463" y="5611528"/>
            <a:ext cx="1472665" cy="404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E84413-DCE7-438A-AF21-93185F1E7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458" b="33986"/>
          <a:stretch/>
        </p:blipFill>
        <p:spPr>
          <a:xfrm>
            <a:off x="1511166" y="1327509"/>
            <a:ext cx="9907947" cy="3194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4DB5C-EF27-4E4B-A7F6-F4AAF0EF4EEC}"/>
              </a:ext>
            </a:extLst>
          </p:cNvPr>
          <p:cNvSpPr txBox="1"/>
          <p:nvPr/>
        </p:nvSpPr>
        <p:spPr>
          <a:xfrm>
            <a:off x="2874916" y="5044845"/>
            <a:ext cx="718044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로그인을 한 상태로 서울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제주 지점을 선택하면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확인하기를 눌렀을 때 누적 주문 내역을 확인할 수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2B470C-6C0B-41F7-9ECC-2554670EC0C2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A3C849-9BC5-4D71-A317-3D57B3AFAE0D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415CF4-3CB4-4017-8BF4-159DAFFB3F2A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② 예약 취소하기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8EB2CA-E1F2-42BF-A151-9ABED44A0462}"/>
              </a:ext>
            </a:extLst>
          </p:cNvPr>
          <p:cNvSpPr/>
          <p:nvPr/>
        </p:nvSpPr>
        <p:spPr>
          <a:xfrm>
            <a:off x="5428649" y="3898232"/>
            <a:ext cx="1106905" cy="35613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31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9F0EF737-F4DB-4C1E-B58A-AD9487DFB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22" t="13602" r="31653" b="21414"/>
          <a:stretch/>
        </p:blipFill>
        <p:spPr>
          <a:xfrm>
            <a:off x="1400507" y="2211773"/>
            <a:ext cx="3944269" cy="422488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27E2E9-99D2-441A-B9DC-F2BA081230B9}"/>
              </a:ext>
            </a:extLst>
          </p:cNvPr>
          <p:cNvGrpSpPr/>
          <p:nvPr/>
        </p:nvGrpSpPr>
        <p:grpSpPr>
          <a:xfrm>
            <a:off x="593523" y="1564732"/>
            <a:ext cx="5521063" cy="411073"/>
            <a:chOff x="574937" y="1443884"/>
            <a:chExt cx="5521063" cy="41107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4FB2558-AC31-4BD5-9858-7D3F4E614F24}"/>
                </a:ext>
              </a:extLst>
            </p:cNvPr>
            <p:cNvSpPr/>
            <p:nvPr/>
          </p:nvSpPr>
          <p:spPr>
            <a:xfrm>
              <a:off x="612113" y="1443884"/>
              <a:ext cx="5483887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F9B5F2-8289-4C7F-BFB9-CC850857FA14}"/>
                </a:ext>
              </a:extLst>
            </p:cNvPr>
            <p:cNvSpPr txBox="1"/>
            <p:nvPr/>
          </p:nvSpPr>
          <p:spPr>
            <a:xfrm>
              <a:off x="574937" y="1454847"/>
              <a:ext cx="5521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로그인 후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‘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예약 확인하기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버튼을 누를 시 실행되는 창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AFF57DE-A70E-4D73-AAC2-7F2BE728A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67" t="10518" r="32501" b="42114"/>
          <a:stretch/>
        </p:blipFill>
        <p:spPr>
          <a:xfrm>
            <a:off x="7204390" y="2078581"/>
            <a:ext cx="4172102" cy="319138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D0B827-E4C8-4CEA-A7D4-DB6D94E19F50}"/>
              </a:ext>
            </a:extLst>
          </p:cNvPr>
          <p:cNvGrpSpPr/>
          <p:nvPr/>
        </p:nvGrpSpPr>
        <p:grpSpPr>
          <a:xfrm>
            <a:off x="7450806" y="1567657"/>
            <a:ext cx="3680945" cy="420492"/>
            <a:chOff x="7205228" y="1434465"/>
            <a:chExt cx="3680945" cy="42049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7DF7384-BF48-4678-83C0-E0B7E779F3D5}"/>
                </a:ext>
              </a:extLst>
            </p:cNvPr>
            <p:cNvSpPr/>
            <p:nvPr/>
          </p:nvSpPr>
          <p:spPr>
            <a:xfrm>
              <a:off x="7205228" y="1434465"/>
              <a:ext cx="3680945" cy="4095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461711-127C-4195-9941-5113F1C9858A}"/>
                </a:ext>
              </a:extLst>
            </p:cNvPr>
            <p:cNvSpPr txBox="1"/>
            <p:nvPr/>
          </p:nvSpPr>
          <p:spPr>
            <a:xfrm>
              <a:off x="7243729" y="1454847"/>
              <a:ext cx="3602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예약 조회를 눌렀을 시 실행되는 창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FEBC89-FAC3-4301-9357-6B9D8DD0E05C}"/>
              </a:ext>
            </a:extLst>
          </p:cNvPr>
          <p:cNvCxnSpPr>
            <a:cxnSpLocks/>
          </p:cNvCxnSpPr>
          <p:nvPr/>
        </p:nvCxnSpPr>
        <p:spPr>
          <a:xfrm>
            <a:off x="6457095" y="1777903"/>
            <a:ext cx="0" cy="414644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내용 개체 틀 3">
            <a:extLst>
              <a:ext uri="{FF2B5EF4-FFF2-40B4-BE49-F238E27FC236}">
                <a16:creationId xmlns:a16="http://schemas.microsoft.com/office/drawing/2014/main" id="{CCE6F832-F118-419B-AF15-B6346CEF1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67" t="8197" r="32086" b="70734"/>
          <a:stretch/>
        </p:blipFill>
        <p:spPr>
          <a:xfrm>
            <a:off x="6683596" y="5106202"/>
            <a:ext cx="3365059" cy="109246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CFA6581-BB49-435A-B48F-6D82D15AF025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6F7C57-3EAF-439C-9155-BBDC662A864A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731DE7-B6E2-4D82-88C0-896B949E037A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② 예약 취소하기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3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7311C0-98EA-4BAB-B73A-0A49268A747E}"/>
              </a:ext>
            </a:extLst>
          </p:cNvPr>
          <p:cNvSpPr txBox="1"/>
          <p:nvPr/>
        </p:nvSpPr>
        <p:spPr>
          <a:xfrm>
            <a:off x="7006742" y="2750339"/>
            <a:ext cx="495488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주문 번호를 이용하여 방 예약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테이블에 접근하고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회원일 시 회원 등급 및 빈도수를 수정해줍니다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0B31AF-A08E-43A7-BE32-E58D290C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18" y="1574399"/>
            <a:ext cx="7858125" cy="3333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7A27EB-BC04-4D5C-A204-B06CE7AF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9" y="1939065"/>
            <a:ext cx="6386281" cy="36386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B580E2-3C92-4994-B3DD-4DF03D8B31F2}"/>
              </a:ext>
            </a:extLst>
          </p:cNvPr>
          <p:cNvSpPr txBox="1"/>
          <p:nvPr/>
        </p:nvSpPr>
        <p:spPr>
          <a:xfrm>
            <a:off x="7006742" y="2248352"/>
            <a:ext cx="206988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테이블 수정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B88C1A-D248-45B5-9BD0-FA287E529516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B1BA7AF-EB7A-4300-96EE-A56691978293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6A5161-34AF-49D3-A5E0-E2BBC177EC60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② 예약 취소하기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2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A386D86-C037-41CD-82B1-076093E6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9" y="3300962"/>
            <a:ext cx="7734300" cy="5524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AACE7B-EC7E-4E1D-AD4A-B6B8D28776E0}"/>
              </a:ext>
            </a:extLst>
          </p:cNvPr>
          <p:cNvSpPr txBox="1"/>
          <p:nvPr/>
        </p:nvSpPr>
        <p:spPr>
          <a:xfrm>
            <a:off x="1098641" y="2471435"/>
            <a:ext cx="167343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 삭제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4E0766-C9AC-4998-B197-A9EBDE756899}"/>
              </a:ext>
            </a:extLst>
          </p:cNvPr>
          <p:cNvSpPr txBox="1"/>
          <p:nvPr/>
        </p:nvSpPr>
        <p:spPr>
          <a:xfrm>
            <a:off x="1460148" y="3986455"/>
            <a:ext cx="9271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 예약 테이블의 내역만 지워주어 다른 테이블에 손상이 가지 않도록 삭제 연산을 수행해줍니다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0319E5-7946-40FC-AA9B-F022B71305B1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778739-B79C-4E8F-B5E2-19A4057ED9D7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FA6E1C-EC2A-48F0-9539-A1427514FBC9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② 예약 취소하기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407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701532-CE99-4F07-A506-4F36E9FA9027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FCFD58-5852-4224-8639-D5F0C3E849B2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50F7C8-2218-4E6D-811A-CDD977D130F1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③ 로그인 구현</a:t>
              </a:r>
            </a:p>
          </p:txBody>
        </p:sp>
      </p:grpSp>
      <p:pic>
        <p:nvPicPr>
          <p:cNvPr id="18" name="내용 개체 틀 3">
            <a:extLst>
              <a:ext uri="{FF2B5EF4-FFF2-40B4-BE49-F238E27FC236}">
                <a16:creationId xmlns:a16="http://schemas.microsoft.com/office/drawing/2014/main" id="{6D7D4A30-A521-4782-8FDD-D8B619E7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228" t="9976" r="40008" b="64151"/>
          <a:stretch/>
        </p:blipFill>
        <p:spPr>
          <a:xfrm>
            <a:off x="632492" y="2792526"/>
            <a:ext cx="2589195" cy="17140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26759B-E282-450D-A007-D7935E611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08" t="9147" r="650" b="81230"/>
          <a:stretch/>
        </p:blipFill>
        <p:spPr>
          <a:xfrm>
            <a:off x="4191442" y="3199648"/>
            <a:ext cx="3780937" cy="759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FAC671-15AC-4021-84E2-ED360B240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42" t="10021" r="5" b="84539"/>
          <a:stretch/>
        </p:blipFill>
        <p:spPr>
          <a:xfrm>
            <a:off x="9435372" y="3378059"/>
            <a:ext cx="2124136" cy="5096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0C5B5C-3A3D-40B6-B528-C6707E625C82}"/>
              </a:ext>
            </a:extLst>
          </p:cNvPr>
          <p:cNvSpPr txBox="1"/>
          <p:nvPr/>
        </p:nvSpPr>
        <p:spPr>
          <a:xfrm>
            <a:off x="359558" y="4742362"/>
            <a:ext cx="343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버튼을 누르면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다음과 같은 로그인 화면이 나옵니다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8A28-477B-4E78-8F23-64BBA5602FFA}"/>
              </a:ext>
            </a:extLst>
          </p:cNvPr>
          <p:cNvSpPr txBox="1"/>
          <p:nvPr/>
        </p:nvSpPr>
        <p:spPr>
          <a:xfrm>
            <a:off x="4536160" y="4694564"/>
            <a:ext cx="343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올바른 아이디와 비밀번호를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입력하면 로그인할 수 있습니다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FFE1-6B52-4C9B-8B19-E20E57FD7C76}"/>
              </a:ext>
            </a:extLst>
          </p:cNvPr>
          <p:cNvSpPr txBox="1"/>
          <p:nvPr/>
        </p:nvSpPr>
        <p:spPr>
          <a:xfrm>
            <a:off x="8522955" y="4694563"/>
            <a:ext cx="343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 버튼을 누르면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즉시 세션이 종료됩니다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1280B-9357-49BB-8F9F-EABCF00054F9}"/>
              </a:ext>
            </a:extLst>
          </p:cNvPr>
          <p:cNvSpPr txBox="1"/>
          <p:nvPr/>
        </p:nvSpPr>
        <p:spPr>
          <a:xfrm>
            <a:off x="1177705" y="1906526"/>
            <a:ext cx="179992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3DFDCC-C712-4801-9897-9D4A4742C3A8}"/>
              </a:ext>
            </a:extLst>
          </p:cNvPr>
          <p:cNvSpPr txBox="1"/>
          <p:nvPr/>
        </p:nvSpPr>
        <p:spPr>
          <a:xfrm>
            <a:off x="5196036" y="1906526"/>
            <a:ext cx="179992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완료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CEA842-BE3B-44CD-A2EC-1A51B43F9C44}"/>
              </a:ext>
            </a:extLst>
          </p:cNvPr>
          <p:cNvSpPr txBox="1"/>
          <p:nvPr/>
        </p:nvSpPr>
        <p:spPr>
          <a:xfrm>
            <a:off x="9435372" y="1908047"/>
            <a:ext cx="179992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51443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52F0C1-0A19-4C42-BE69-1598A8C3E16A}"/>
              </a:ext>
            </a:extLst>
          </p:cNvPr>
          <p:cNvSpPr txBox="1"/>
          <p:nvPr/>
        </p:nvSpPr>
        <p:spPr>
          <a:xfrm>
            <a:off x="1737361" y="1457703"/>
            <a:ext cx="6439301" cy="428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소개 및 선정 이유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 소개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방법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구현하지 못한 부분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D4C81F-854A-4988-9CA9-5D02C4D63662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B018D8-7E5D-44D9-AB75-0E1A2CDCB81C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028D8D-B850-42E2-B737-BF62FDB6A48C}"/>
                </a:ext>
              </a:extLst>
            </p:cNvPr>
            <p:cNvSpPr txBox="1"/>
            <p:nvPr/>
          </p:nvSpPr>
          <p:spPr>
            <a:xfrm>
              <a:off x="365762" y="284706"/>
              <a:ext cx="27431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3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3"/>
    </mc:Choice>
    <mc:Fallback>
      <p:transition spd="slow" advTm="741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E5344DE-9FC7-4FF2-B2C3-3A28F8E1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28" y="2079184"/>
            <a:ext cx="6689558" cy="440156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BBC566-33B9-4984-8CD5-0BE368DC7FD0}"/>
              </a:ext>
            </a:extLst>
          </p:cNvPr>
          <p:cNvGrpSpPr/>
          <p:nvPr/>
        </p:nvGrpSpPr>
        <p:grpSpPr>
          <a:xfrm>
            <a:off x="3469121" y="1379762"/>
            <a:ext cx="8037095" cy="467885"/>
            <a:chOff x="1289785" y="3337824"/>
            <a:chExt cx="10212406" cy="4678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C09F49-BA43-4F33-A256-A8E1599B364C}"/>
                </a:ext>
              </a:extLst>
            </p:cNvPr>
            <p:cNvSpPr/>
            <p:nvPr/>
          </p:nvSpPr>
          <p:spPr>
            <a:xfrm>
              <a:off x="5458955" y="3463483"/>
              <a:ext cx="1304944" cy="3083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91C674-A9DF-4407-848E-08FB16EABE02}"/>
                </a:ext>
              </a:extLst>
            </p:cNvPr>
            <p:cNvSpPr txBox="1"/>
            <p:nvPr/>
          </p:nvSpPr>
          <p:spPr>
            <a:xfrm>
              <a:off x="1289785" y="3337824"/>
              <a:ext cx="10212406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Input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통해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로그인 정보를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받아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POST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방식으로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</a:t>
              </a:r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login_check.php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넘겨줍니다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37CC4A5-2896-4EA0-B1C7-FC3010F66E6E}"/>
              </a:ext>
            </a:extLst>
          </p:cNvPr>
          <p:cNvSpPr txBox="1"/>
          <p:nvPr/>
        </p:nvSpPr>
        <p:spPr>
          <a:xfrm>
            <a:off x="768443" y="1413650"/>
            <a:ext cx="270067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 비밀번호 입력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1C9502-C1C9-47D8-84B4-EB44AAB5AD69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3BBA9-4E4F-4617-8460-1E4FF2925478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063B3-DBD5-4E4F-A1B2-7D70ABA9E337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③ 로그인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25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4BDED8-89B0-4D95-A162-4590584A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1" y="2462564"/>
            <a:ext cx="8810480" cy="32594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0E87504-57E4-419E-A067-0498CCABED79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7952D0-4649-4E93-88BF-EAC0E380BD00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DB899A-394E-4874-9106-F84CE5893F89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① 로그인 구현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C79BC5-3BF3-48D3-9B00-2488244C5D06}"/>
              </a:ext>
            </a:extLst>
          </p:cNvPr>
          <p:cNvSpPr txBox="1"/>
          <p:nvPr/>
        </p:nvSpPr>
        <p:spPr>
          <a:xfrm>
            <a:off x="3006291" y="1769416"/>
            <a:ext cx="604145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아이디와 비밀번호가 회원 정보와 일치하면 세션을 시작합니다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94D33-27D8-412D-B297-36ED6E88D2EF}"/>
              </a:ext>
            </a:extLst>
          </p:cNvPr>
          <p:cNvSpPr txBox="1"/>
          <p:nvPr/>
        </p:nvSpPr>
        <p:spPr>
          <a:xfrm>
            <a:off x="893571" y="1837190"/>
            <a:ext cx="1974757" cy="4001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정보 확인 </a:t>
            </a:r>
          </a:p>
        </p:txBody>
      </p:sp>
    </p:spTree>
    <p:extLst>
      <p:ext uri="{BB962C8B-B14F-4D97-AF65-F5344CB8AC3E}">
        <p14:creationId xmlns:p14="http://schemas.microsoft.com/office/powerpoint/2010/main" val="3446161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7C6FDA-31E6-4002-8EE1-4018A3C3C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84" t="8217" r="31964" b="63619"/>
          <a:stretch/>
        </p:blipFill>
        <p:spPr>
          <a:xfrm>
            <a:off x="1005012" y="1900563"/>
            <a:ext cx="3895036" cy="1729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7118E7-F415-432B-969E-99B5FADAD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3" t="8212" r="27113" b="68754"/>
          <a:stretch/>
        </p:blipFill>
        <p:spPr>
          <a:xfrm>
            <a:off x="576289" y="3800416"/>
            <a:ext cx="4853279" cy="13466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C95945-DA14-4686-855C-31B5FEE50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47" t="11480" r="30863" b="45161"/>
          <a:stretch/>
        </p:blipFill>
        <p:spPr>
          <a:xfrm>
            <a:off x="6762434" y="1532398"/>
            <a:ext cx="4323215" cy="28276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B258C5-B9C8-4826-AC9B-917BB9A45EBF}"/>
              </a:ext>
            </a:extLst>
          </p:cNvPr>
          <p:cNvSpPr txBox="1"/>
          <p:nvPr/>
        </p:nvSpPr>
        <p:spPr>
          <a:xfrm>
            <a:off x="5755372" y="4411377"/>
            <a:ext cx="6093593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비회원도 예약 취소는 가능합니다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작성은 실행되지만 기록이 남지 않습니다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B21795-2227-4617-9324-4724FD628779}"/>
              </a:ext>
            </a:extLst>
          </p:cNvPr>
          <p:cNvSpPr txBox="1"/>
          <p:nvPr/>
        </p:nvSpPr>
        <p:spPr>
          <a:xfrm>
            <a:off x="684210" y="5320372"/>
            <a:ext cx="485327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비회원은 방 예약 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완료 화면과 주문 확인 창이 달라집니다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1846F-0FB4-4994-914A-50EA36E09388}"/>
              </a:ext>
            </a:extLst>
          </p:cNvPr>
          <p:cNvSpPr txBox="1"/>
          <p:nvPr/>
        </p:nvSpPr>
        <p:spPr>
          <a:xfrm>
            <a:off x="684210" y="1332343"/>
            <a:ext cx="251137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비회원 사이트 이용 시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85828A-0FA0-484C-85D4-FDDEA9F5F769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E4B01C-0876-45A1-8702-320EFB69DCE3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06264B-1F92-4E52-80CE-6D88DE18EFF4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③ 로그인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634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C539CED-2231-4992-A48F-993A2364A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87" t="9263" r="33814" b="72370"/>
          <a:stretch/>
        </p:blipFill>
        <p:spPr>
          <a:xfrm>
            <a:off x="1337913" y="2291123"/>
            <a:ext cx="4355920" cy="14950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D012D5-1F8B-4A60-9FA0-8B0BAB08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0" t="7905" r="32329" b="72145"/>
          <a:stretch/>
        </p:blipFill>
        <p:spPr>
          <a:xfrm>
            <a:off x="6256422" y="2291123"/>
            <a:ext cx="4716338" cy="1495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A1116-A15B-404F-A0DD-FE9F8A67048F}"/>
              </a:ext>
            </a:extLst>
          </p:cNvPr>
          <p:cNvSpPr txBox="1"/>
          <p:nvPr/>
        </p:nvSpPr>
        <p:spPr>
          <a:xfrm>
            <a:off x="3271349" y="4239922"/>
            <a:ext cx="564930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비회원일때는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미팅룸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연회장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웨딩홀을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이용할 수 없습니다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 시 이용할 수 없다는 알람이 뜨며 접근이 거절됩니다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14B50-F273-4BD6-AFD1-BE2368B95E30}"/>
              </a:ext>
            </a:extLst>
          </p:cNvPr>
          <p:cNvSpPr txBox="1"/>
          <p:nvPr/>
        </p:nvSpPr>
        <p:spPr>
          <a:xfrm>
            <a:off x="684210" y="1332343"/>
            <a:ext cx="251137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비회원 사이트 이용 시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6E5232-AFC6-4E2A-BCC1-40CE08EDE270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BAE03F-4D58-4E22-A373-B7D79D68B32C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C86135-837E-432F-B140-012004584D5C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③ 로그인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297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45875A8-90EB-4611-AAAF-1CA5E6CC6B86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F5FAAD5-B750-42F2-BD3E-DAE672CFEF50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A0201C-E495-4C01-9C22-8FDAD83EC906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④ 리뷰 구현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1F58D2C-B04D-419D-8908-0165AA35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85" y="4162585"/>
            <a:ext cx="8924925" cy="657225"/>
          </a:xfrm>
          <a:prstGeom prst="rect">
            <a:avLst/>
          </a:prstGeom>
        </p:spPr>
      </p:pic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C6C67E2F-26CF-4FEF-8581-B7C1D81DC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617" t="13409" r="11122" b="35691"/>
          <a:stretch/>
        </p:blipFill>
        <p:spPr>
          <a:xfrm>
            <a:off x="2251290" y="1198858"/>
            <a:ext cx="7265909" cy="26925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30AA1D-01F2-4B7A-AB9E-52C780F06289}"/>
              </a:ext>
            </a:extLst>
          </p:cNvPr>
          <p:cNvSpPr/>
          <p:nvPr/>
        </p:nvSpPr>
        <p:spPr>
          <a:xfrm>
            <a:off x="2329314" y="2545137"/>
            <a:ext cx="798897" cy="113337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D81CA-2DBD-4AF5-92CF-121FE9E0A0EB}"/>
              </a:ext>
            </a:extLst>
          </p:cNvPr>
          <p:cNvSpPr txBox="1"/>
          <p:nvPr/>
        </p:nvSpPr>
        <p:spPr>
          <a:xfrm>
            <a:off x="684210" y="1332343"/>
            <a:ext cx="251137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최신순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검색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B38B43-13CF-4A65-810A-2F4513F10528}"/>
              </a:ext>
            </a:extLst>
          </p:cNvPr>
          <p:cNvGrpSpPr/>
          <p:nvPr/>
        </p:nvGrpSpPr>
        <p:grpSpPr>
          <a:xfrm>
            <a:off x="1899385" y="5265342"/>
            <a:ext cx="8393229" cy="369332"/>
            <a:chOff x="1559293" y="5390142"/>
            <a:chExt cx="8393229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437F14D-2E81-4338-AE43-18D73226FB90}"/>
                </a:ext>
              </a:extLst>
            </p:cNvPr>
            <p:cNvSpPr/>
            <p:nvPr/>
          </p:nvSpPr>
          <p:spPr>
            <a:xfrm>
              <a:off x="2241664" y="5390142"/>
              <a:ext cx="191645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DF830D-F51E-4218-BB3C-163C43297A24}"/>
                </a:ext>
              </a:extLst>
            </p:cNvPr>
            <p:cNvSpPr txBox="1"/>
            <p:nvPr/>
          </p:nvSpPr>
          <p:spPr>
            <a:xfrm>
              <a:off x="1559293" y="5390142"/>
              <a:ext cx="8393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번호를 오름차순으로 설정하여 최신 순으로 출력할 수 있도록 만들었습니다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9A0979C-AD8B-4C0D-A347-03C1C6969E2F}"/>
              </a:ext>
            </a:extLst>
          </p:cNvPr>
          <p:cNvSpPr txBox="1"/>
          <p:nvPr/>
        </p:nvSpPr>
        <p:spPr>
          <a:xfrm>
            <a:off x="4369868" y="4857910"/>
            <a:ext cx="344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순 버튼을 선택하면</a:t>
            </a:r>
          </a:p>
        </p:txBody>
      </p:sp>
    </p:spTree>
    <p:extLst>
      <p:ext uri="{BB962C8B-B14F-4D97-AF65-F5344CB8AC3E}">
        <p14:creationId xmlns:p14="http://schemas.microsoft.com/office/powerpoint/2010/main" val="3492860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8B2F60-154A-4F0A-AD38-F1156C363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4" t="12697" r="11973" b="35726"/>
          <a:stretch/>
        </p:blipFill>
        <p:spPr>
          <a:xfrm>
            <a:off x="2251591" y="1226855"/>
            <a:ext cx="7688816" cy="29357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30AA1D-01F2-4B7A-AB9E-52C780F06289}"/>
              </a:ext>
            </a:extLst>
          </p:cNvPr>
          <p:cNvSpPr/>
          <p:nvPr/>
        </p:nvSpPr>
        <p:spPr>
          <a:xfrm>
            <a:off x="8980778" y="2758040"/>
            <a:ext cx="959629" cy="113337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D81CA-2DBD-4AF5-92CF-121FE9E0A0EB}"/>
              </a:ext>
            </a:extLst>
          </p:cNvPr>
          <p:cNvSpPr txBox="1"/>
          <p:nvPr/>
        </p:nvSpPr>
        <p:spPr>
          <a:xfrm>
            <a:off x="684210" y="1332343"/>
            <a:ext cx="251137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평점순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검색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B38B43-13CF-4A65-810A-2F4513F10528}"/>
              </a:ext>
            </a:extLst>
          </p:cNvPr>
          <p:cNvGrpSpPr/>
          <p:nvPr/>
        </p:nvGrpSpPr>
        <p:grpSpPr>
          <a:xfrm>
            <a:off x="1899384" y="5261813"/>
            <a:ext cx="8393229" cy="369332"/>
            <a:chOff x="1559293" y="5390142"/>
            <a:chExt cx="8393229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437F14D-2E81-4338-AE43-18D73226FB90}"/>
                </a:ext>
              </a:extLst>
            </p:cNvPr>
            <p:cNvSpPr/>
            <p:nvPr/>
          </p:nvSpPr>
          <p:spPr>
            <a:xfrm>
              <a:off x="2431984" y="5390142"/>
              <a:ext cx="146304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DF830D-F51E-4218-BB3C-163C43297A24}"/>
                </a:ext>
              </a:extLst>
            </p:cNvPr>
            <p:cNvSpPr txBox="1"/>
            <p:nvPr/>
          </p:nvSpPr>
          <p:spPr>
            <a:xfrm>
              <a:off x="1559293" y="5390142"/>
              <a:ext cx="8393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별점을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오름차순으로 설정하여  평점이 좋은 순으로 출력할 수 있도록 만들었습니다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3F00F59-C05A-4708-9DB9-33174B574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048" y="4162585"/>
            <a:ext cx="8382000" cy="695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594EC-DC71-431E-98A0-406F9388D3CC}"/>
              </a:ext>
            </a:extLst>
          </p:cNvPr>
          <p:cNvSpPr txBox="1"/>
          <p:nvPr/>
        </p:nvSpPr>
        <p:spPr>
          <a:xfrm>
            <a:off x="4373076" y="4857910"/>
            <a:ext cx="344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좋은 평점 순 버튼을 선택하면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7022E67-7EEE-4867-8BEC-949D227DD378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59826F-4553-4E53-AEAD-DCF948AF51A6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D2C451-A877-4386-97D1-B61EDB1FFB61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④ 리뷰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185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CEF204-1911-4248-8C05-F0BB790EFDF6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C36507-16DB-4258-9EDF-70255483A045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28E49-0C97-4F0B-94E4-33DFE86B4DB0}"/>
                </a:ext>
              </a:extLst>
            </p:cNvPr>
            <p:cNvSpPr txBox="1"/>
            <p:nvPr/>
          </p:nvSpPr>
          <p:spPr>
            <a:xfrm>
              <a:off x="365761" y="284706"/>
              <a:ext cx="4928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⑤ 관리자 모드 </a:t>
              </a:r>
              <a:r>
                <a:rPr lang="en-US" altLang="ko-KR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</a:t>
              </a:r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매출 현황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04AF8F7-5E96-4723-8269-C42782ED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10" y="1461610"/>
            <a:ext cx="4205081" cy="37552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C460E4-99A2-4F6D-94C0-4DB6EEBF2665}"/>
              </a:ext>
            </a:extLst>
          </p:cNvPr>
          <p:cNvSpPr txBox="1"/>
          <p:nvPr/>
        </p:nvSpPr>
        <p:spPr>
          <a:xfrm>
            <a:off x="597543" y="5600315"/>
            <a:ext cx="454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호텔 매출은 두 지점의 매출 합계를 보여줍니다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D9814E-282A-4AE3-BDC9-C1094CE6A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61" y="1461610"/>
            <a:ext cx="3336669" cy="3546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4AE132-1EF2-4E30-84F5-F608780B98DD}"/>
              </a:ext>
            </a:extLst>
          </p:cNvPr>
          <p:cNvSpPr txBox="1"/>
          <p:nvPr/>
        </p:nvSpPr>
        <p:spPr>
          <a:xfrm>
            <a:off x="5508860" y="5345918"/>
            <a:ext cx="407790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지점별 매출은 어떤 방이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많은 이익을 창출했는지 보여줍니다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075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CEF204-1911-4248-8C05-F0BB790EFDF6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C36507-16DB-4258-9EDF-70255483A045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28E49-0C97-4F0B-94E4-33DFE86B4DB0}"/>
                </a:ext>
              </a:extLst>
            </p:cNvPr>
            <p:cNvSpPr txBox="1"/>
            <p:nvPr/>
          </p:nvSpPr>
          <p:spPr>
            <a:xfrm>
              <a:off x="365761" y="284706"/>
              <a:ext cx="4928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⑤ 관리자 모드 </a:t>
              </a:r>
              <a:r>
                <a:rPr lang="en-US" altLang="ko-KR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</a:t>
              </a:r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매출 현황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7E0811E-3E76-4A63-8126-2CC63D57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73" y="1718756"/>
            <a:ext cx="9191625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13EC1D-DC3F-4DB1-8B0F-873685FAD071}"/>
              </a:ext>
            </a:extLst>
          </p:cNvPr>
          <p:cNvSpPr txBox="1"/>
          <p:nvPr/>
        </p:nvSpPr>
        <p:spPr>
          <a:xfrm>
            <a:off x="927535" y="2166343"/>
            <a:ext cx="105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테이블에서 어느 지점에서 결제했는지 나와있는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payment_from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그룹화해서 지점별 총 매출을 구했습니다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F00BE-17ED-4B77-ACE5-F10E26FA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22" y="3009694"/>
            <a:ext cx="4001505" cy="3372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FC309C-C4E9-40FF-9256-37899D388D26}"/>
              </a:ext>
            </a:extLst>
          </p:cNvPr>
          <p:cNvSpPr txBox="1"/>
          <p:nvPr/>
        </p:nvSpPr>
        <p:spPr>
          <a:xfrm>
            <a:off x="5293895" y="3680664"/>
            <a:ext cx="621471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라디오 버튼을 통해 클릭하면 차트가 바뀌도록 설정했습니다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왼쪽의 코드는 구글 검색을 통해 찾은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jsfiddle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이용한 것입니다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B17F1-4954-4683-9661-D5CB224E7548}"/>
              </a:ext>
            </a:extLst>
          </p:cNvPr>
          <p:cNvSpPr txBox="1"/>
          <p:nvPr/>
        </p:nvSpPr>
        <p:spPr>
          <a:xfrm>
            <a:off x="750771" y="1200669"/>
            <a:ext cx="15977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3D693C-CE69-4BA6-931E-12EA20572119}"/>
              </a:ext>
            </a:extLst>
          </p:cNvPr>
          <p:cNvSpPr txBox="1"/>
          <p:nvPr/>
        </p:nvSpPr>
        <p:spPr>
          <a:xfrm>
            <a:off x="5186715" y="3255806"/>
            <a:ext cx="15977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 구현</a:t>
            </a:r>
          </a:p>
        </p:txBody>
      </p:sp>
    </p:spTree>
    <p:extLst>
      <p:ext uri="{BB962C8B-B14F-4D97-AF65-F5344CB8AC3E}">
        <p14:creationId xmlns:p14="http://schemas.microsoft.com/office/powerpoint/2010/main" val="374486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CEF204-1911-4248-8C05-F0BB790EFDF6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C36507-16DB-4258-9EDF-70255483A045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28E49-0C97-4F0B-94E4-33DFE86B4DB0}"/>
                </a:ext>
              </a:extLst>
            </p:cNvPr>
            <p:cNvSpPr txBox="1"/>
            <p:nvPr/>
          </p:nvSpPr>
          <p:spPr>
            <a:xfrm>
              <a:off x="365761" y="284706"/>
              <a:ext cx="4928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⑥ 관리자 모드 </a:t>
              </a:r>
              <a:r>
                <a:rPr lang="en-US" altLang="ko-KR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</a:t>
              </a:r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F3984B2-7A6B-470C-BA87-A5CE653F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1" y="1540042"/>
            <a:ext cx="4035436" cy="3474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483B01-E7A9-4FF1-8B46-2AD8BF9BE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3" r="8982"/>
          <a:stretch/>
        </p:blipFill>
        <p:spPr>
          <a:xfrm>
            <a:off x="6255549" y="1207172"/>
            <a:ext cx="3647974" cy="3675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CA8EB8-37FB-4656-BFAC-4B3D0263B826}"/>
              </a:ext>
            </a:extLst>
          </p:cNvPr>
          <p:cNvSpPr txBox="1"/>
          <p:nvPr/>
        </p:nvSpPr>
        <p:spPr>
          <a:xfrm>
            <a:off x="365761" y="5317958"/>
            <a:ext cx="49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연령대 분포는 회원의 나이에 따른 분포를 보여줍니다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030DC0-3BC6-43B1-8619-69D8B29654B2}"/>
              </a:ext>
            </a:extLst>
          </p:cNvPr>
          <p:cNvSpPr txBox="1"/>
          <p:nvPr/>
        </p:nvSpPr>
        <p:spPr>
          <a:xfrm>
            <a:off x="6096000" y="5039724"/>
            <a:ext cx="41309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별 매출 비율은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등급에 따른 매출 합계를 보여줍니다</a:t>
            </a:r>
          </a:p>
        </p:txBody>
      </p:sp>
    </p:spTree>
    <p:extLst>
      <p:ext uri="{BB962C8B-B14F-4D97-AF65-F5344CB8AC3E}">
        <p14:creationId xmlns:p14="http://schemas.microsoft.com/office/powerpoint/2010/main" val="228516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CEF204-1911-4248-8C05-F0BB790EFDF6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C36507-16DB-4258-9EDF-70255483A045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28E49-0C97-4F0B-94E4-33DFE86B4DB0}"/>
                </a:ext>
              </a:extLst>
            </p:cNvPr>
            <p:cNvSpPr txBox="1"/>
            <p:nvPr/>
          </p:nvSpPr>
          <p:spPr>
            <a:xfrm>
              <a:off x="365761" y="284706"/>
              <a:ext cx="4928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⑥ 관리자 모드 </a:t>
              </a:r>
              <a:r>
                <a:rPr lang="en-US" altLang="ko-KR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</a:t>
              </a:r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D554C4E-B5C7-4E23-B7D8-B1F4B21AF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7"/>
          <a:stretch/>
        </p:blipFill>
        <p:spPr>
          <a:xfrm>
            <a:off x="1087654" y="1792201"/>
            <a:ext cx="6943725" cy="1366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193F0C-9B42-489C-8118-55AF2666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2" y="4575875"/>
            <a:ext cx="11330856" cy="265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9906AA-11D5-484E-93D6-5178B498A9A7}"/>
              </a:ext>
            </a:extLst>
          </p:cNvPr>
          <p:cNvSpPr txBox="1"/>
          <p:nvPr/>
        </p:nvSpPr>
        <p:spPr>
          <a:xfrm>
            <a:off x="644892" y="1220623"/>
            <a:ext cx="179029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연령대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3F93C-18B0-485D-B194-DD618820D759}"/>
              </a:ext>
            </a:extLst>
          </p:cNvPr>
          <p:cNvSpPr txBox="1"/>
          <p:nvPr/>
        </p:nvSpPr>
        <p:spPr>
          <a:xfrm>
            <a:off x="1087654" y="3347937"/>
            <a:ext cx="678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연령대 분포는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문을 통해서 인원을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sum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방식으로 구현했습니다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45F0C8-1330-4D22-98AC-D6C221986421}"/>
              </a:ext>
            </a:extLst>
          </p:cNvPr>
          <p:cNvSpPr txBox="1"/>
          <p:nvPr/>
        </p:nvSpPr>
        <p:spPr>
          <a:xfrm>
            <a:off x="644892" y="3901734"/>
            <a:ext cx="246406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별 매출 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1FF8-414A-4704-90CA-F7B3CD592160}"/>
              </a:ext>
            </a:extLst>
          </p:cNvPr>
          <p:cNvSpPr txBox="1"/>
          <p:nvPr/>
        </p:nvSpPr>
        <p:spPr>
          <a:xfrm>
            <a:off x="1087654" y="5044890"/>
            <a:ext cx="7594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테이블과 조인을 해서 회원이 결제한 가격을 얻고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멤버의 클래스로 그룹화해서 각 클래스별 총 매출을 구했습니다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3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409778-40FE-46F6-A8F3-3BD622BC06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12E97E-086B-42CE-9FD8-B288FA27907D}"/>
              </a:ext>
            </a:extLst>
          </p:cNvPr>
          <p:cNvSpPr/>
          <p:nvPr/>
        </p:nvSpPr>
        <p:spPr>
          <a:xfrm>
            <a:off x="3054417" y="1624263"/>
            <a:ext cx="6083166" cy="360947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소개 및 선정 이유</a:t>
            </a:r>
          </a:p>
        </p:txBody>
      </p:sp>
    </p:spTree>
    <p:extLst>
      <p:ext uri="{BB962C8B-B14F-4D97-AF65-F5344CB8AC3E}">
        <p14:creationId xmlns:p14="http://schemas.microsoft.com/office/powerpoint/2010/main" val="1311307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CEF204-1911-4248-8C05-F0BB790EFDF6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C36507-16DB-4258-9EDF-70255483A045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28E49-0C97-4F0B-94E4-33DFE86B4DB0}"/>
                </a:ext>
              </a:extLst>
            </p:cNvPr>
            <p:cNvSpPr txBox="1"/>
            <p:nvPr/>
          </p:nvSpPr>
          <p:spPr>
            <a:xfrm>
              <a:off x="365761" y="284706"/>
              <a:ext cx="4928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⑦ 관리자 모드 </a:t>
              </a:r>
              <a:r>
                <a:rPr lang="en-US" altLang="ko-KR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</a:t>
              </a:r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예약 관리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0F028BC-E7A0-4A35-8FB1-BF06B60F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00" y="1563043"/>
            <a:ext cx="4072361" cy="351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244263-78F7-49D6-AA4A-F89135CB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18" y="1464003"/>
            <a:ext cx="3898232" cy="3544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D30A5-2426-4C88-A3B8-50D9E941833A}"/>
              </a:ext>
            </a:extLst>
          </p:cNvPr>
          <p:cNvSpPr txBox="1"/>
          <p:nvPr/>
        </p:nvSpPr>
        <p:spPr>
          <a:xfrm>
            <a:off x="352643" y="5447175"/>
            <a:ext cx="49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호텔의 방 예약 건수에 따른 그래프를 보여줍니다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BCA58-345E-4014-AEE8-8DB319F7E769}"/>
              </a:ext>
            </a:extLst>
          </p:cNvPr>
          <p:cNvSpPr txBox="1"/>
          <p:nvPr/>
        </p:nvSpPr>
        <p:spPr>
          <a:xfrm>
            <a:off x="6096000" y="5423110"/>
            <a:ext cx="3659203" cy="74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미팅룸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예약 건수와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예약 건수를 보여줍니다</a:t>
            </a:r>
          </a:p>
        </p:txBody>
      </p:sp>
    </p:spTree>
    <p:extLst>
      <p:ext uri="{BB962C8B-B14F-4D97-AF65-F5344CB8AC3E}">
        <p14:creationId xmlns:p14="http://schemas.microsoft.com/office/powerpoint/2010/main" val="1872118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CEF204-1911-4248-8C05-F0BB790EFDF6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C36507-16DB-4258-9EDF-70255483A045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28E49-0C97-4F0B-94E4-33DFE86B4DB0}"/>
                </a:ext>
              </a:extLst>
            </p:cNvPr>
            <p:cNvSpPr txBox="1"/>
            <p:nvPr/>
          </p:nvSpPr>
          <p:spPr>
            <a:xfrm>
              <a:off x="365761" y="284706"/>
              <a:ext cx="4928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⑦ 관리자 모드 </a:t>
              </a:r>
              <a:r>
                <a:rPr lang="en-US" altLang="ko-KR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</a:t>
              </a:r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예약 관리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8970F67-7939-40D7-9C25-6156F78A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84" y="2253612"/>
            <a:ext cx="7588196" cy="2331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7C0FB9-65F0-49B6-A94D-415825CDE1AE}"/>
              </a:ext>
            </a:extLst>
          </p:cNvPr>
          <p:cNvSpPr txBox="1"/>
          <p:nvPr/>
        </p:nvSpPr>
        <p:spPr>
          <a:xfrm>
            <a:off x="2255520" y="4735629"/>
            <a:ext cx="768096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호텔 예약과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미팅룸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차트 모두 월을 따로 저장한 뷰를 통해 만들어졌습니다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그룹화할 때의 편리함을 위해 뷰를 생성했습니다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BCF6A-CE65-4E2F-B7DC-9DBEC3311DDE}"/>
              </a:ext>
            </a:extLst>
          </p:cNvPr>
          <p:cNvSpPr txBox="1"/>
          <p:nvPr/>
        </p:nvSpPr>
        <p:spPr>
          <a:xfrm>
            <a:off x="5043638" y="1463501"/>
            <a:ext cx="143416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뷰 생성</a:t>
            </a:r>
          </a:p>
        </p:txBody>
      </p:sp>
    </p:spTree>
    <p:extLst>
      <p:ext uri="{BB962C8B-B14F-4D97-AF65-F5344CB8AC3E}">
        <p14:creationId xmlns:p14="http://schemas.microsoft.com/office/powerpoint/2010/main" val="162492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409778-40FE-46F6-A8F3-3BD622BC06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12E97E-086B-42CE-9FD8-B288FA27907D}"/>
              </a:ext>
            </a:extLst>
          </p:cNvPr>
          <p:cNvSpPr/>
          <p:nvPr/>
        </p:nvSpPr>
        <p:spPr>
          <a:xfrm>
            <a:off x="3054417" y="1624263"/>
            <a:ext cx="6083166" cy="360947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구현하지 못한 부분</a:t>
            </a:r>
          </a:p>
        </p:txBody>
      </p:sp>
    </p:spTree>
    <p:extLst>
      <p:ext uri="{BB962C8B-B14F-4D97-AF65-F5344CB8AC3E}">
        <p14:creationId xmlns:p14="http://schemas.microsoft.com/office/powerpoint/2010/main" val="3845132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C7EEC48-6F61-45BC-97BB-3AFDF4C49115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6DBC28-3613-47B6-87E5-0BC32CCA3E78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3AF6CF-0386-4319-8821-3F3F49B44A6E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구현하지 못한 부분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61B216-F160-490E-8122-3AA3CEF2B3CC}"/>
              </a:ext>
            </a:extLst>
          </p:cNvPr>
          <p:cNvSpPr txBox="1"/>
          <p:nvPr/>
        </p:nvSpPr>
        <p:spPr>
          <a:xfrm>
            <a:off x="2367814" y="1314803"/>
            <a:ext cx="6179419" cy="4822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모드 로그인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비회원 리뷰 작성 체크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룸서비스 예약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및 회원 정보 수정</a:t>
            </a:r>
          </a:p>
        </p:txBody>
      </p:sp>
    </p:spTree>
    <p:extLst>
      <p:ext uri="{BB962C8B-B14F-4D97-AF65-F5344CB8AC3E}">
        <p14:creationId xmlns:p14="http://schemas.microsoft.com/office/powerpoint/2010/main" val="3651075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409778-40FE-46F6-A8F3-3BD622BC06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12E97E-086B-42CE-9FD8-B288FA27907D}"/>
              </a:ext>
            </a:extLst>
          </p:cNvPr>
          <p:cNvSpPr/>
          <p:nvPr/>
        </p:nvSpPr>
        <p:spPr>
          <a:xfrm>
            <a:off x="3054417" y="1624263"/>
            <a:ext cx="6083166" cy="360947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6087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9D9DB4-54C8-4C0C-AB74-A83F96284D79}"/>
              </a:ext>
            </a:extLst>
          </p:cNvPr>
          <p:cNvSpPr/>
          <p:nvPr/>
        </p:nvSpPr>
        <p:spPr>
          <a:xfrm>
            <a:off x="3604661" y="4063218"/>
            <a:ext cx="4812632" cy="461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663430-6A06-4BA7-8A64-D6B6A0CF15EE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1D5ED4-01AC-4F4B-8602-C4A50FCE3C98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7AEB2D-0FCA-4BC3-B444-5354C07E4F80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주제 소개 및 선정 이유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D17EC1-EE01-4DFB-9991-9C0BB9C5D2E4}"/>
              </a:ext>
            </a:extLst>
          </p:cNvPr>
          <p:cNvSpPr txBox="1"/>
          <p:nvPr/>
        </p:nvSpPr>
        <p:spPr>
          <a:xfrm>
            <a:off x="616017" y="1337912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1B251-59AF-4B06-BD21-C17944EE44B8}"/>
              </a:ext>
            </a:extLst>
          </p:cNvPr>
          <p:cNvSpPr txBox="1"/>
          <p:nvPr/>
        </p:nvSpPr>
        <p:spPr>
          <a:xfrm>
            <a:off x="3667226" y="4063215"/>
            <a:ext cx="4687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개의 지점을 가진 호텔 예약 사이트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781E3-76A9-4FA8-8579-967D40DAB28A}"/>
              </a:ext>
            </a:extLst>
          </p:cNvPr>
          <p:cNvSpPr txBox="1"/>
          <p:nvPr/>
        </p:nvSpPr>
        <p:spPr>
          <a:xfrm>
            <a:off x="3763477" y="472770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회원제를 운영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33CFB-EE9D-43F4-9A70-D0CA88854CF8}"/>
              </a:ext>
            </a:extLst>
          </p:cNvPr>
          <p:cNvSpPr txBox="1"/>
          <p:nvPr/>
        </p:nvSpPr>
        <p:spPr>
          <a:xfrm>
            <a:off x="3763477" y="5330630"/>
            <a:ext cx="3936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미팅룸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연회장 대여 서비스 제공</a:t>
            </a:r>
          </a:p>
        </p:txBody>
      </p:sp>
      <p:pic>
        <p:nvPicPr>
          <p:cNvPr id="13" name="그림 12" descr="장난감, 표지판이(가) 표시된 사진&#10;&#10;자동 생성된 설명">
            <a:extLst>
              <a:ext uri="{FF2B5EF4-FFF2-40B4-BE49-F238E27FC236}">
                <a16:creationId xmlns:a16="http://schemas.microsoft.com/office/drawing/2014/main" id="{91DE7691-20E9-46F4-B022-A652980FA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66" y="1984612"/>
            <a:ext cx="1761118" cy="17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5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663430-6A06-4BA7-8A64-D6B6A0CF15EE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1D5ED4-01AC-4F4B-8602-C4A50FCE3C98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7AEB2D-0FCA-4BC3-B444-5354C07E4F80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주제 소개 및 선정 이유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D17EC1-EE01-4DFB-9991-9C0BB9C5D2E4}"/>
              </a:ext>
            </a:extLst>
          </p:cNvPr>
          <p:cNvSpPr txBox="1"/>
          <p:nvPr/>
        </p:nvSpPr>
        <p:spPr>
          <a:xfrm>
            <a:off x="616017" y="1337912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이유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650CC3-9699-4757-9ED7-33D997F20E12}"/>
              </a:ext>
            </a:extLst>
          </p:cNvPr>
          <p:cNvGrpSpPr/>
          <p:nvPr/>
        </p:nvGrpSpPr>
        <p:grpSpPr>
          <a:xfrm>
            <a:off x="1215991" y="3039014"/>
            <a:ext cx="9760017" cy="1453415"/>
            <a:chOff x="1491918" y="2374870"/>
            <a:chExt cx="9760017" cy="145341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451DD34-C1B8-4761-84DE-703125919511}"/>
                </a:ext>
              </a:extLst>
            </p:cNvPr>
            <p:cNvSpPr/>
            <p:nvPr/>
          </p:nvSpPr>
          <p:spPr>
            <a:xfrm>
              <a:off x="1491918" y="2374870"/>
              <a:ext cx="9760017" cy="145341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D1B820-17F1-4752-9DD7-8ED8D34AEFF3}"/>
                </a:ext>
              </a:extLst>
            </p:cNvPr>
            <p:cNvSpPr txBox="1"/>
            <p:nvPr/>
          </p:nvSpPr>
          <p:spPr>
            <a:xfrm>
              <a:off x="2477303" y="2659885"/>
              <a:ext cx="7789246" cy="88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호텔을 두 지점으로 나누어 하나의 사이트에서 관리하며 데이터를 복합적으로 다루고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함께 묶어서 분석하기도 하며 효율적으로 데이터를 다룰 수 있다고 생각했습니다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15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409778-40FE-46F6-A8F3-3BD622BC06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12E97E-086B-42CE-9FD8-B288FA27907D}"/>
              </a:ext>
            </a:extLst>
          </p:cNvPr>
          <p:cNvSpPr/>
          <p:nvPr/>
        </p:nvSpPr>
        <p:spPr>
          <a:xfrm>
            <a:off x="3054417" y="1624263"/>
            <a:ext cx="6083166" cy="360947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사이트 소개</a:t>
            </a:r>
          </a:p>
        </p:txBody>
      </p:sp>
    </p:spTree>
    <p:extLst>
      <p:ext uri="{BB962C8B-B14F-4D97-AF65-F5344CB8AC3E}">
        <p14:creationId xmlns:p14="http://schemas.microsoft.com/office/powerpoint/2010/main" val="73599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C92449F-BAAC-4B9C-9144-5656565358A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4872" y="1189597"/>
            <a:ext cx="5710884" cy="53836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093377-E12E-482A-A6A0-368E731CE7BF}"/>
              </a:ext>
            </a:extLst>
          </p:cNvPr>
          <p:cNvSpPr/>
          <p:nvPr/>
        </p:nvSpPr>
        <p:spPr>
          <a:xfrm>
            <a:off x="4966636" y="1430046"/>
            <a:ext cx="3532470" cy="2371933"/>
          </a:xfrm>
          <a:prstGeom prst="rect">
            <a:avLst/>
          </a:prstGeom>
          <a:noFill/>
          <a:ln w="38100">
            <a:solidFill>
              <a:srgbClr val="BBA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FFA6D0-AD2E-4ED8-AD1E-4AB2E810110C}"/>
              </a:ext>
            </a:extLst>
          </p:cNvPr>
          <p:cNvSpPr/>
          <p:nvPr/>
        </p:nvSpPr>
        <p:spPr>
          <a:xfrm>
            <a:off x="3176338" y="4296770"/>
            <a:ext cx="3378466" cy="22765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4838-DA21-442A-B2BA-6638D87D19D2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E791A9-52AB-4C6F-8D94-E7B4F5C68A60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55C908-D3BA-4874-9F7F-67FB54E1B129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사이트 소개</a:t>
              </a: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B732EA-800B-40D7-AA1C-8135739D6C05}"/>
              </a:ext>
            </a:extLst>
          </p:cNvPr>
          <p:cNvSpPr/>
          <p:nvPr/>
        </p:nvSpPr>
        <p:spPr>
          <a:xfrm>
            <a:off x="8499106" y="1517948"/>
            <a:ext cx="941840" cy="192505"/>
          </a:xfrm>
          <a:prstGeom prst="rightArrow">
            <a:avLst/>
          </a:prstGeom>
          <a:solidFill>
            <a:srgbClr val="BBA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94F2231-9461-4A57-B268-D3A8FBD5DB08}"/>
              </a:ext>
            </a:extLst>
          </p:cNvPr>
          <p:cNvSpPr/>
          <p:nvPr/>
        </p:nvSpPr>
        <p:spPr>
          <a:xfrm flipH="1">
            <a:off x="2184937" y="4625304"/>
            <a:ext cx="991401" cy="20657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3FDCA-F514-4ADD-950C-57680DD6420F}"/>
              </a:ext>
            </a:extLst>
          </p:cNvPr>
          <p:cNvSpPr txBox="1"/>
          <p:nvPr/>
        </p:nvSpPr>
        <p:spPr>
          <a:xfrm>
            <a:off x="9440946" y="1383367"/>
            <a:ext cx="1733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8474BF-2941-4004-8067-0521C1C6AB2D}"/>
              </a:ext>
            </a:extLst>
          </p:cNvPr>
          <p:cNvSpPr txBox="1"/>
          <p:nvPr/>
        </p:nvSpPr>
        <p:spPr>
          <a:xfrm>
            <a:off x="548640" y="4543927"/>
            <a:ext cx="166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2B8F39-B506-44B6-8994-687A45582AF5}"/>
              </a:ext>
            </a:extLst>
          </p:cNvPr>
          <p:cNvSpPr txBox="1"/>
          <p:nvPr/>
        </p:nvSpPr>
        <p:spPr>
          <a:xfrm>
            <a:off x="644895" y="5005592"/>
            <a:ext cx="15799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매출 현황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회원 분포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예약 통계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7854C2-6BB1-4689-BBFD-624489B6AF31}"/>
              </a:ext>
            </a:extLst>
          </p:cNvPr>
          <p:cNvSpPr txBox="1"/>
          <p:nvPr/>
        </p:nvSpPr>
        <p:spPr>
          <a:xfrm>
            <a:off x="9679254" y="1845032"/>
            <a:ext cx="207086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방 예약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미팅룸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웨딩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연회 예약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리뷰</a:t>
            </a:r>
          </a:p>
        </p:txBody>
      </p:sp>
    </p:spTree>
    <p:extLst>
      <p:ext uri="{BB962C8B-B14F-4D97-AF65-F5344CB8AC3E}">
        <p14:creationId xmlns:p14="http://schemas.microsoft.com/office/powerpoint/2010/main" val="337469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409778-40FE-46F6-A8F3-3BD622BC06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12E97E-086B-42CE-9FD8-B288FA27907D}"/>
              </a:ext>
            </a:extLst>
          </p:cNvPr>
          <p:cNvSpPr/>
          <p:nvPr/>
        </p:nvSpPr>
        <p:spPr>
          <a:xfrm>
            <a:off x="3054417" y="1624263"/>
            <a:ext cx="6083166" cy="360947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82635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1F4782-3D12-45A1-B524-F5AB528F33D4}"/>
              </a:ext>
            </a:extLst>
          </p:cNvPr>
          <p:cNvSpPr/>
          <p:nvPr/>
        </p:nvSpPr>
        <p:spPr>
          <a:xfrm>
            <a:off x="7909146" y="3919071"/>
            <a:ext cx="1383709" cy="399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EB29E32-63CE-4A53-8C43-06B117659192}"/>
              </a:ext>
            </a:extLst>
          </p:cNvPr>
          <p:cNvGrpSpPr/>
          <p:nvPr/>
        </p:nvGrpSpPr>
        <p:grpSpPr>
          <a:xfrm>
            <a:off x="528931" y="4385649"/>
            <a:ext cx="4968675" cy="971292"/>
            <a:chOff x="528931" y="4744997"/>
            <a:chExt cx="4968675" cy="97129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EFA9F0-A382-4AFD-9F0B-CE7292F4CE05}"/>
                </a:ext>
              </a:extLst>
            </p:cNvPr>
            <p:cNvSpPr/>
            <p:nvPr/>
          </p:nvSpPr>
          <p:spPr>
            <a:xfrm>
              <a:off x="3013269" y="4826034"/>
              <a:ext cx="1261730" cy="420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E3DB48-A3A6-4CB1-A8E7-94643F29FE93}"/>
                </a:ext>
              </a:extLst>
            </p:cNvPr>
            <p:cNvSpPr txBox="1"/>
            <p:nvPr/>
          </p:nvSpPr>
          <p:spPr>
            <a:xfrm>
              <a:off x="528931" y="4744997"/>
              <a:ext cx="4968675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호텔 지점을 선택한 후 방 예약하기를 누르면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예약하는 페이지로 넘어갑니다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EA86657-ED66-4DD7-B776-1C5C498B9834}"/>
              </a:ext>
            </a:extLst>
          </p:cNvPr>
          <p:cNvGrpSpPr/>
          <p:nvPr/>
        </p:nvGrpSpPr>
        <p:grpSpPr>
          <a:xfrm>
            <a:off x="0" y="284706"/>
            <a:ext cx="12192000" cy="764449"/>
            <a:chOff x="0" y="284706"/>
            <a:chExt cx="12192000" cy="7644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D959BA-BC44-41CE-9231-821F9DEBF5D0}"/>
                </a:ext>
              </a:extLst>
            </p:cNvPr>
            <p:cNvSpPr/>
            <p:nvPr/>
          </p:nvSpPr>
          <p:spPr>
            <a:xfrm>
              <a:off x="0" y="933651"/>
              <a:ext cx="12192000" cy="1155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68CE2-FABF-486B-B06E-E67693D2B080}"/>
                </a:ext>
              </a:extLst>
            </p:cNvPr>
            <p:cNvSpPr txBox="1"/>
            <p:nvPr/>
          </p:nvSpPr>
          <p:spPr>
            <a:xfrm>
              <a:off x="365761" y="284706"/>
              <a:ext cx="4004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① 방 예약하기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256CD06-2556-40E8-AF8A-C02A219F9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1" t="14470" r="34757" b="33987"/>
          <a:stretch/>
        </p:blipFill>
        <p:spPr>
          <a:xfrm>
            <a:off x="379526" y="1699734"/>
            <a:ext cx="5507665" cy="24946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258E4C-934D-4F5E-81BC-021BE90AA77E}"/>
              </a:ext>
            </a:extLst>
          </p:cNvPr>
          <p:cNvSpPr/>
          <p:nvPr/>
        </p:nvSpPr>
        <p:spPr>
          <a:xfrm>
            <a:off x="1069799" y="3580812"/>
            <a:ext cx="962526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FA4E26A-9DB4-4277-8DA6-EE1F1B880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2468"/>
            <a:ext cx="5840110" cy="13323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5A425B-84C1-4B89-A821-0BB26CF9DCDE}"/>
              </a:ext>
            </a:extLst>
          </p:cNvPr>
          <p:cNvSpPr txBox="1"/>
          <p:nvPr/>
        </p:nvSpPr>
        <p:spPr>
          <a:xfrm>
            <a:off x="6741339" y="3383076"/>
            <a:ext cx="485907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인원과 체크인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체크아웃 날짜를 설정하고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조회하기 버튼을 누릅니다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92DD27-8105-42B7-B9FA-AB74BD421D03}"/>
              </a:ext>
            </a:extLst>
          </p:cNvPr>
          <p:cNvCxnSpPr>
            <a:cxnSpLocks/>
          </p:cNvCxnSpPr>
          <p:nvPr/>
        </p:nvCxnSpPr>
        <p:spPr>
          <a:xfrm>
            <a:off x="5887191" y="1777903"/>
            <a:ext cx="0" cy="414644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6EDC6B-58E5-4FA5-9432-B6864EAB50B7}"/>
              </a:ext>
            </a:extLst>
          </p:cNvPr>
          <p:cNvSpPr txBox="1"/>
          <p:nvPr/>
        </p:nvSpPr>
        <p:spPr>
          <a:xfrm>
            <a:off x="6276777" y="4361387"/>
            <a:ext cx="5788201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인원이나 체크인이 잘못 설정되면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설정하라는 알림이 뜹니다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62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</TotalTime>
  <Words>996</Words>
  <Application>Microsoft Office PowerPoint</Application>
  <PresentationFormat>와이드스크린</PresentationFormat>
  <Paragraphs>180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나눔스퀘어_ac Bold</vt:lpstr>
      <vt:lpstr>맑은 고딕</vt:lpstr>
      <vt:lpstr>Arial</vt:lpstr>
      <vt:lpstr>Calibri Light</vt:lpstr>
      <vt:lpstr>Calibri</vt:lpstr>
      <vt:lpstr>나눔스퀘어_ac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베이스 호텔 예약 &amp; 분석 사이트</dc:title>
  <dc:creator>S _Sin</dc:creator>
  <cp:lastModifiedBy>권 나현</cp:lastModifiedBy>
  <cp:revision>38</cp:revision>
  <dcterms:created xsi:type="dcterms:W3CDTF">2020-06-20T01:54:06Z</dcterms:created>
  <dcterms:modified xsi:type="dcterms:W3CDTF">2020-06-21T09:43:35Z</dcterms:modified>
</cp:coreProperties>
</file>